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9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Результативность</a:t>
            </a:r>
            <a:r>
              <a:rPr lang="ru-RU" baseline="0" dirty="0"/>
              <a:t> освоения программы</a:t>
            </a:r>
            <a:endParaRPr lang="ru-RU" dirty="0"/>
          </a:p>
        </c:rich>
      </c:tx>
      <c:layout/>
      <c:overlay val="0"/>
    </c:title>
    <c:autoTitleDeleted val="0"/>
    <c:view3D>
      <c:rotX val="15"/>
      <c:hPercent val="1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05304794647148"/>
          <c:y val="3.3384749983175178E-2"/>
          <c:w val="0.88768898488120951"/>
          <c:h val="0.602490683139745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входной контроль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35</c:v>
                </c:pt>
                <c:pt idx="1">
                  <c:v>45</c:v>
                </c:pt>
                <c:pt idx="2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21-4A71-9AC2-0B224B41C23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текущий контроль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70</c:v>
                </c:pt>
                <c:pt idx="1">
                  <c:v>75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21-4A71-9AC2-0B224B41C23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итоговый контроль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95</c:v>
                </c:pt>
                <c:pt idx="1">
                  <c:v>98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21-4A71-9AC2-0B224B41C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99160208"/>
        <c:axId val="1"/>
        <c:axId val="0"/>
      </c:bar3DChart>
      <c:catAx>
        <c:axId val="19916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991602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2206526994917755"/>
          <c:y val="0.69050746647654582"/>
          <c:w val="0.67392151225824859"/>
          <c:h val="7.6928147981756206E-2"/>
        </c:manualLayout>
      </c:layout>
      <c:overlay val="0"/>
      <c:spPr>
        <a:noFill/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837541A-C8BC-41A8-BF77-034DCFF54D83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0B15-15D1-4E0F-9B6B-68F1F02E56FD}" type="slidenum">
              <a:rPr lang="ru-RU" smtClean="0"/>
              <a:t>‹#›</a:t>
            </a:fld>
            <a:endParaRPr lang="ru-RU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320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541A-C8BC-41A8-BF77-034DCFF54D83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0B15-15D1-4E0F-9B6B-68F1F02E5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469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541A-C8BC-41A8-BF77-034DCFF54D83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0B15-15D1-4E0F-9B6B-68F1F02E56F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63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541A-C8BC-41A8-BF77-034DCFF54D83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0B15-15D1-4E0F-9B6B-68F1F02E5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08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541A-C8BC-41A8-BF77-034DCFF54D83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0B15-15D1-4E0F-9B6B-68F1F02E56FD}" type="slidenum">
              <a:rPr lang="ru-RU" smtClean="0"/>
              <a:t>‹#›</a:t>
            </a:fld>
            <a:endParaRPr lang="ru-RU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159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541A-C8BC-41A8-BF77-034DCFF54D83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0B15-15D1-4E0F-9B6B-68F1F02E5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227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541A-C8BC-41A8-BF77-034DCFF54D83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0B15-15D1-4E0F-9B6B-68F1F02E5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24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541A-C8BC-41A8-BF77-034DCFF54D83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0B15-15D1-4E0F-9B6B-68F1F02E5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9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541A-C8BC-41A8-BF77-034DCFF54D83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0B15-15D1-4E0F-9B6B-68F1F02E5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91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541A-C8BC-41A8-BF77-034DCFF54D83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0B15-15D1-4E0F-9B6B-68F1F02E5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79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541A-C8BC-41A8-BF77-034DCFF54D83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0B15-15D1-4E0F-9B6B-68F1F02E56F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82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837541A-C8BC-41A8-BF77-034DCFF54D83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6E30B15-15D1-4E0F-9B6B-68F1F02E56F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53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9CEFE8-C72A-5F54-43C3-C53D76759C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Максимова варвара </a:t>
            </a:r>
            <a:r>
              <a:rPr lang="ru-RU" dirty="0" err="1"/>
              <a:t>васильевна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596B32-99CC-E94D-0746-01AD6DB52F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Преподаватель Муниципального автономного учреждения дополнительного образования «Детская музыкальная школа» городского округа Электросталь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43" y="105509"/>
            <a:ext cx="3629757" cy="438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610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28294-32A9-0BDC-5B19-849B8559D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87924"/>
            <a:ext cx="9720072" cy="14243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РЕЗУЛЬТАТИВНОСТЬ 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УЧАСТИя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В КОНЦЕРТНОЙ И КОНКУРСНОЙ ДЕЯТЕЛЬНОСТ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15EC72-6238-CD03-3E60-827A327125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289" y="43962"/>
            <a:ext cx="1781711" cy="1468316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036586"/>
              </p:ext>
            </p:extLst>
          </p:nvPr>
        </p:nvGraphicFramePr>
        <p:xfrm>
          <a:off x="1023938" y="1732086"/>
          <a:ext cx="10177462" cy="1820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819">
                  <a:extLst>
                    <a:ext uri="{9D8B030D-6E8A-4147-A177-3AD203B41FA5}">
                      <a16:colId xmlns:a16="http://schemas.microsoft.com/office/drawing/2014/main" val="1908135842"/>
                    </a:ext>
                  </a:extLst>
                </a:gridCol>
                <a:gridCol w="3528474">
                  <a:extLst>
                    <a:ext uri="{9D8B030D-6E8A-4147-A177-3AD203B41FA5}">
                      <a16:colId xmlns:a16="http://schemas.microsoft.com/office/drawing/2014/main" val="617521348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45791018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073328387"/>
                    </a:ext>
                  </a:extLst>
                </a:gridCol>
                <a:gridCol w="1863969">
                  <a:extLst>
                    <a:ext uri="{9D8B030D-6E8A-4147-A177-3AD203B41FA5}">
                      <a16:colId xmlns:a16="http://schemas.microsoft.com/office/drawing/2014/main" val="1467160340"/>
                    </a:ext>
                  </a:extLst>
                </a:gridCol>
              </a:tblGrid>
              <a:tr h="328582">
                <a:tc rowSpan="2"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№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Года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934350"/>
                  </a:ext>
                </a:extLst>
              </a:tr>
              <a:tr h="3285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2022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2023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2024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9524727"/>
                  </a:ext>
                </a:extLst>
              </a:tr>
              <a:tr h="328582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Концертная</a:t>
                      </a:r>
                      <a:r>
                        <a:rPr lang="ru-RU" sz="1300" kern="1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деятельность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концертов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концертов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концертов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4293514"/>
                  </a:ext>
                </a:extLst>
              </a:tr>
              <a:tr h="834259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2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Конкурсная</a:t>
                      </a:r>
                      <a:r>
                        <a:rPr lang="ru-RU" sz="1300" kern="1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деятельность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конкурсов(</a:t>
                      </a:r>
                      <a:r>
                        <a:rPr lang="ru-RU" sz="1300" kern="1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ГРАН-ПРИ –один диплом, 19 дипломов лауреатов конкурсов)</a:t>
                      </a:r>
                      <a:endParaRPr lang="ru-RU" sz="1300" kern="1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конкурсов ( ГРАН-ПРИ</a:t>
                      </a:r>
                      <a:r>
                        <a:rPr lang="ru-RU" sz="1300" kern="1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kern="100" baseline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два </a:t>
                      </a:r>
                      <a:r>
                        <a:rPr lang="ru-RU" sz="1300" kern="1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диплома, </a:t>
                      </a:r>
                      <a:r>
                        <a:rPr lang="ru-RU" sz="1300" kern="100" baseline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 диплома </a:t>
                      </a:r>
                      <a:r>
                        <a:rPr lang="ru-RU" sz="1300" kern="1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лауреатов конкурсов) 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конкурс ( ГРАН –ПРИ –два диплома, 73 диплома лауреатов конкурсов)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8533721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261" y="4062045"/>
            <a:ext cx="3182816" cy="21013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92" y="4062045"/>
            <a:ext cx="3215970" cy="210136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276" y="4062045"/>
            <a:ext cx="3182816" cy="210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69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C42FF6-1EA1-9F31-08A9-4649E3F20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866" y="585216"/>
            <a:ext cx="11068334" cy="920047"/>
          </a:xfrm>
        </p:spPr>
        <p:txBody>
          <a:bodyPr>
            <a:normAutofit fontScale="90000"/>
          </a:bodyPr>
          <a:lstStyle/>
          <a:p>
            <a:pPr lvl="0" indent="45085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sz="2000" b="1" cap="none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Сведения о результативности и качестве реализации Дополнительной предпрофессиональной общеобразовательной программы в области музыкального искусства «Музыкальный фольклор» </a:t>
            </a:r>
            <a:r>
              <a:rPr lang="ru-RU" altLang="ru-RU" sz="1800" cap="none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1800" cap="none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ru-RU" sz="1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858CDBA-7A18-4EC7-4CBB-8F765E57E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866" y="1343799"/>
            <a:ext cx="1106833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Результативность реализации Дополнительной предпрофессиональной общеобразовательной программы в области музыкального искусства «Музыкальный фольклор»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32C84CF9-91C1-E7A2-8C55-B6505D3CAF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134554"/>
              </p:ext>
            </p:extLst>
          </p:nvPr>
        </p:nvGraphicFramePr>
        <p:xfrm>
          <a:off x="3137563" y="2067074"/>
          <a:ext cx="5916873" cy="240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9BB3F1E1-E9C7-47CC-A884-510498261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2112" y="3960699"/>
            <a:ext cx="103773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Вывод: в результате проведенного мониторинга выявлены стабильно высокие показатели результативности по программе.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0B666C22-24E2-3778-7A75-D645D417B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751499"/>
              </p:ext>
            </p:extLst>
          </p:nvPr>
        </p:nvGraphicFramePr>
        <p:xfrm>
          <a:off x="3434080" y="4944814"/>
          <a:ext cx="5933440" cy="6463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3360">
                  <a:extLst>
                    <a:ext uri="{9D8B030D-6E8A-4147-A177-3AD203B41FA5}">
                      <a16:colId xmlns:a16="http://schemas.microsoft.com/office/drawing/2014/main" val="2451296483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val="1596531561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val="80040702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val="695791821"/>
                    </a:ext>
                  </a:extLst>
                </a:gridCol>
              </a:tblGrid>
              <a:tr h="215444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 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2021-2022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2022-2023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2023-2024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8769927"/>
                  </a:ext>
                </a:extLst>
              </a:tr>
              <a:tr h="430887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Сохранность обучающихся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100%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400" kern="100">
                          <a:effectLst/>
                        </a:rPr>
                        <a:t>100%</a:t>
                      </a:r>
                      <a:endParaRPr lang="ru-RU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100%</a:t>
                      </a:r>
                      <a:endParaRPr lang="ru-RU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8237600"/>
                  </a:ext>
                </a:extLst>
              </a:tr>
            </a:tbl>
          </a:graphicData>
        </a:graphic>
      </p:graphicFrame>
      <p:sp>
        <p:nvSpPr>
          <p:cNvPr id="11" name="Rectangle 3">
            <a:extLst>
              <a:ext uri="{FF2B5EF4-FFF2-40B4-BE49-F238E27FC236}">
                <a16:creationId xmlns:a16="http://schemas.microsoft.com/office/drawing/2014/main" id="{2B591F34-383C-FB61-CA1E-48A262491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2112" y="4647109"/>
            <a:ext cx="9602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Сохранность контингента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39960B68-7AE0-3228-B25A-5A63FF94B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730" y="5712153"/>
            <a:ext cx="1037737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ru-RU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Вывод: показатель сохранности контингента обучающихся учреждения в рассматриваемый период достигает максимального значения.</a:t>
            </a:r>
          </a:p>
        </p:txBody>
      </p:sp>
    </p:spTree>
    <p:extLst>
      <p:ext uri="{BB962C8B-B14F-4D97-AF65-F5344CB8AC3E}">
        <p14:creationId xmlns:p14="http://schemas.microsoft.com/office/powerpoint/2010/main" val="92147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803146-554A-89C3-5F0F-89BF65C78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16683"/>
            <a:ext cx="9720072" cy="701324"/>
          </a:xfrm>
        </p:spPr>
        <p:txBody>
          <a:bodyPr/>
          <a:lstStyle/>
          <a:p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удовлетворенности качеством обучения по программе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DE3298-C01E-5EA3-11D6-C9474CAFC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1201479"/>
            <a:ext cx="9720073" cy="10526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Ежегодно, в конце учебного года проводится анкетирование обучающихся и их родителей на вопрос удовлетворенности качеством обучения по Дополнительной предпрофессиональной общеобразовательной программе в области музыкального искусства «Музыкальный фольклор».</a:t>
            </a:r>
          </a:p>
          <a:p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2449FB3B-5D98-E10E-616C-7E026AEE61E0}"/>
              </a:ext>
            </a:extLst>
          </p:cNvPr>
          <p:cNvSpPr txBox="1">
            <a:spLocks/>
          </p:cNvSpPr>
          <p:nvPr/>
        </p:nvSpPr>
        <p:spPr>
          <a:xfrm>
            <a:off x="1024127" y="3421911"/>
            <a:ext cx="9720073" cy="105262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7BFD507B-A4B6-C319-F3E0-9C8003B28C32}"/>
              </a:ext>
            </a:extLst>
          </p:cNvPr>
          <p:cNvSpPr txBox="1">
            <a:spLocks/>
          </p:cNvSpPr>
          <p:nvPr/>
        </p:nvSpPr>
        <p:spPr>
          <a:xfrm>
            <a:off x="1024127" y="2311696"/>
            <a:ext cx="9720073" cy="68668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CAE24C-4542-C619-0FB2-E9354388940F}"/>
              </a:ext>
            </a:extLst>
          </p:cNvPr>
          <p:cNvSpPr txBox="1"/>
          <p:nvPr/>
        </p:nvSpPr>
        <p:spPr>
          <a:xfrm>
            <a:off x="1024127" y="2186545"/>
            <a:ext cx="97200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исследования удовлетворенности получателей услуг по Дополнительной предпрофессиональной общеобразовательной программе в области музыкального искусства «Музыкальный фольклор»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93B8228A-31B8-71C6-20D1-9DE540D79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39695"/>
              </p:ext>
            </p:extLst>
          </p:nvPr>
        </p:nvGraphicFramePr>
        <p:xfrm>
          <a:off x="3036570" y="3073967"/>
          <a:ext cx="6118860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385">
                  <a:extLst>
                    <a:ext uri="{9D8B030D-6E8A-4147-A177-3AD203B41FA5}">
                      <a16:colId xmlns:a16="http://schemas.microsoft.com/office/drawing/2014/main" val="190386592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17088443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3070530052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469523829"/>
                    </a:ext>
                  </a:extLst>
                </a:gridCol>
                <a:gridCol w="535940">
                  <a:extLst>
                    <a:ext uri="{9D8B030D-6E8A-4147-A177-3AD203B41FA5}">
                      <a16:colId xmlns:a16="http://schemas.microsoft.com/office/drawing/2014/main" val="1582192799"/>
                    </a:ext>
                  </a:extLst>
                </a:gridCol>
              </a:tblGrid>
              <a:tr h="104775">
                <a:tc rowSpan="2"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№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Показатель удовлетворенности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Года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61411"/>
                  </a:ext>
                </a:extLst>
              </a:tr>
              <a:tr h="95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2022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2023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2024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88631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Удовлетворенность манерой и качеством преподавания педагога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100%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100%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100%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6941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2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Удовлетворенность уровнем профессионализма педагога коллектива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100%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8224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3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Удовлетворенность работой педагога с родителями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3005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4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Удовлетворенность материально-техническим оснащением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73791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5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Удовлетворенность результатами обучения ребенка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100%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96082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6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Удовлетворенность участием и достижениями ребенка в мероприятиях творческой направленности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945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7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Готовность рекомендовать родительской общественностью данную программу знакомым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>
                          <a:effectLst/>
                        </a:rPr>
                        <a:t>100%</a:t>
                      </a:r>
                      <a:endParaRPr lang="ru-RU" sz="13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1300" kern="100" dirty="0">
                          <a:effectLst/>
                        </a:rPr>
                        <a:t>100%</a:t>
                      </a:r>
                      <a:endParaRPr lang="ru-RU" sz="13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281998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5CCCC34-96EB-F388-7F60-DEFD1D1330F5}"/>
              </a:ext>
            </a:extLst>
          </p:cNvPr>
          <p:cNvSpPr txBox="1"/>
          <p:nvPr/>
        </p:nvSpPr>
        <p:spPr>
          <a:xfrm>
            <a:off x="1235963" y="5918885"/>
            <a:ext cx="9720073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видно из таблицы, зафиксирован высокий уровень удовлетворенности качеством услуг среди респондентов.</a:t>
            </a:r>
          </a:p>
        </p:txBody>
      </p:sp>
    </p:spTree>
    <p:extLst>
      <p:ext uri="{BB962C8B-B14F-4D97-AF65-F5344CB8AC3E}">
        <p14:creationId xmlns:p14="http://schemas.microsoft.com/office/powerpoint/2010/main" val="23453195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199</TotalTime>
  <Words>321</Words>
  <Application>Microsoft Office PowerPoint</Application>
  <PresentationFormat>Широкоэкранный</PresentationFormat>
  <Paragraphs>77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Calibri</vt:lpstr>
      <vt:lpstr>Times New Roman</vt:lpstr>
      <vt:lpstr>Tw Cen MT</vt:lpstr>
      <vt:lpstr>Tw Cen MT Condensed</vt:lpstr>
      <vt:lpstr>Wingdings 3</vt:lpstr>
      <vt:lpstr>Интеграл</vt:lpstr>
      <vt:lpstr>Максимова варвара васильевна</vt:lpstr>
      <vt:lpstr>РЕЗУЛЬТАТИВНОСТЬ УЧАСТИя В КОНЦЕРТНОЙ И КОНКУРСНОЙ ДЕЯТЕЛЬНОСТИ</vt:lpstr>
      <vt:lpstr>Сведения о результативности и качестве реализации Дополнительной предпрофессиональной общеобразовательной программы в области музыкального искусства «Музыкальный фольклор»  </vt:lpstr>
      <vt:lpstr>Мониторинг удовлетворенности качеством обучения по программе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Елагина Татьяна Сергеевна</dc:title>
  <dc:creator>Пользователь</dc:creator>
  <cp:lastModifiedBy>Пользователь</cp:lastModifiedBy>
  <cp:revision>12</cp:revision>
  <dcterms:created xsi:type="dcterms:W3CDTF">2024-03-20T09:55:00Z</dcterms:created>
  <dcterms:modified xsi:type="dcterms:W3CDTF">2025-02-14T05:50:43Z</dcterms:modified>
</cp:coreProperties>
</file>